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0" r:id="rId1"/>
    <p:sldMasterId id="2147484436" r:id="rId2"/>
    <p:sldMasterId id="2147484449" r:id="rId3"/>
  </p:sldMasterIdLst>
  <p:notesMasterIdLst>
    <p:notesMasterId r:id="rId12"/>
  </p:notesMasterIdLst>
  <p:sldIdLst>
    <p:sldId id="3094" r:id="rId4"/>
    <p:sldId id="4435" r:id="rId5"/>
    <p:sldId id="4489" r:id="rId6"/>
    <p:sldId id="4481" r:id="rId7"/>
    <p:sldId id="4490" r:id="rId8"/>
    <p:sldId id="4493" r:id="rId9"/>
    <p:sldId id="4494" r:id="rId10"/>
    <p:sldId id="3436" r:id="rId11"/>
  </p:sldIdLst>
  <p:sldSz cx="10693400" cy="756126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1270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4256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7245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10246" indent="18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14997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17989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20994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23989" algn="l" defTabSz="10059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  <p15:guide id="5" orient="horz" pos="1805">
          <p15:clr>
            <a:srgbClr val="A4A3A4"/>
          </p15:clr>
        </p15:guide>
        <p15:guide id="6" orient="horz" pos="2093">
          <p15:clr>
            <a:srgbClr val="A4A3A4"/>
          </p15:clr>
        </p15:guide>
        <p15:guide id="7" pos="3176">
          <p15:clr>
            <a:srgbClr val="A4A3A4"/>
          </p15:clr>
        </p15:guide>
        <p15:guide id="8" orient="horz" pos="2141">
          <p15:clr>
            <a:srgbClr val="A4A3A4"/>
          </p15:clr>
        </p15:guide>
        <p15:guide id="9" orient="horz" pos="2381">
          <p15:clr>
            <a:srgbClr val="A4A3A4"/>
          </p15:clr>
        </p15:guide>
        <p15:guide id="10" orient="horz" pos="1853">
          <p15:clr>
            <a:srgbClr val="A4A3A4"/>
          </p15:clr>
        </p15:guide>
        <p15:guide id="11" pos="2888">
          <p15:clr>
            <a:srgbClr val="A4A3A4"/>
          </p15:clr>
        </p15:guide>
        <p15:guide id="12" orient="horz" pos="1661">
          <p15:clr>
            <a:srgbClr val="A4A3A4"/>
          </p15:clr>
        </p15:guide>
        <p15:guide id="13" orient="horz" pos="1997">
          <p15:clr>
            <a:srgbClr val="A4A3A4"/>
          </p15:clr>
        </p15:guide>
        <p15:guide id="14" pos="2889">
          <p15:clr>
            <a:srgbClr val="A4A3A4"/>
          </p15:clr>
        </p15:guide>
        <p15:guide id="15" orient="horz" pos="797">
          <p15:clr>
            <a:srgbClr val="A4A3A4"/>
          </p15:clr>
        </p15:guide>
        <p15:guide id="16" orient="horz" pos="3437">
          <p15:clr>
            <a:srgbClr val="A4A3A4"/>
          </p15:clr>
        </p15:guide>
        <p15:guide id="17" orient="horz" pos="4301">
          <p15:clr>
            <a:srgbClr val="A4A3A4"/>
          </p15:clr>
        </p15:guide>
        <p15:guide id="18" orient="horz" pos="1085">
          <p15:clr>
            <a:srgbClr val="A4A3A4"/>
          </p15:clr>
        </p15:guide>
        <p15:guide id="19" orient="horz" pos="557">
          <p15:clr>
            <a:srgbClr val="A4A3A4"/>
          </p15:clr>
        </p15:guide>
        <p15:guide id="20" orient="horz" pos="3917">
          <p15:clr>
            <a:srgbClr val="A4A3A4"/>
          </p15:clr>
        </p15:guide>
        <p15:guide id="21" pos="584">
          <p15:clr>
            <a:srgbClr val="A4A3A4"/>
          </p15:clr>
        </p15:guide>
        <p15:guide id="22" pos="5816">
          <p15:clr>
            <a:srgbClr val="A4A3A4"/>
          </p15:clr>
        </p15:guide>
        <p15:guide id="23" pos="6008">
          <p15:clr>
            <a:srgbClr val="A4A3A4"/>
          </p15:clr>
        </p15:guide>
        <p15:guide id="24" pos="6152">
          <p15:clr>
            <a:srgbClr val="A4A3A4"/>
          </p15:clr>
        </p15:guide>
        <p15:guide id="25" pos="5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92D050"/>
    <a:srgbClr val="009900"/>
    <a:srgbClr val="767171"/>
    <a:srgbClr val="FF9900"/>
    <a:srgbClr val="474747"/>
    <a:srgbClr val="FFD393"/>
    <a:srgbClr val="F68F7E"/>
    <a:srgbClr val="CC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3" autoAdjust="0"/>
    <p:restoredTop sz="50000" autoAdjust="0"/>
  </p:normalViewPr>
  <p:slideViewPr>
    <p:cSldViewPr>
      <p:cViewPr varScale="1">
        <p:scale>
          <a:sx n="66" d="100"/>
          <a:sy n="66" d="100"/>
        </p:scale>
        <p:origin x="1608" y="66"/>
      </p:cViewPr>
      <p:guideLst>
        <p:guide orient="horz" pos="2160"/>
        <p:guide pos="2880"/>
        <p:guide orient="horz" pos="2382"/>
        <p:guide pos="3368"/>
        <p:guide orient="horz" pos="1805"/>
        <p:guide orient="horz" pos="2093"/>
        <p:guide pos="3176"/>
        <p:guide orient="horz" pos="2141"/>
        <p:guide orient="horz" pos="2381"/>
        <p:guide orient="horz" pos="1853"/>
        <p:guide pos="2888"/>
        <p:guide orient="horz" pos="1661"/>
        <p:guide orient="horz" pos="1997"/>
        <p:guide pos="2889"/>
        <p:guide orient="horz" pos="797"/>
        <p:guide orient="horz" pos="3437"/>
        <p:guide orient="horz" pos="4301"/>
        <p:guide orient="horz" pos="1085"/>
        <p:guide orient="horz" pos="557"/>
        <p:guide orient="horz" pos="3917"/>
        <p:guide pos="584"/>
        <p:guide pos="5816"/>
        <p:guide pos="6008"/>
        <p:guide pos="6152"/>
        <p:guide pos="5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0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2950"/>
            <a:ext cx="52641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884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18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01" y="9428180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4" tIns="45779" rIns="91554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3A6AAF-1B18-4AAA-9A58-02FC5F9CB9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0127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0042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50724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102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513794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16550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19308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22083" algn="l" defTabSz="10055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66763" y="741363"/>
            <a:ext cx="52641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3467" tIns="46738" rIns="93467" bIns="467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618D05-75DA-43ED-ABA2-12777202B36C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25488"/>
            <a:ext cx="5100637" cy="36068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440" y="4572135"/>
            <a:ext cx="4802068" cy="4327495"/>
          </a:xfrm>
        </p:spPr>
        <p:txBody>
          <a:bodyPr wrap="none" anchor="ctr"/>
          <a:lstStyle/>
          <a:p>
            <a:pPr eaLnBrk="1" hangingPunct="1"/>
            <a:endParaRPr lang="it-IT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0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1908-8524-4B50-A968-BCC0D4EFDE58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1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pubblica_italiana_emblema_logo"/>
          <p:cNvPicPr>
            <a:picLocks noChangeAspect="1" noChangeArrowheads="1"/>
          </p:cNvPicPr>
          <p:nvPr userDrawn="1"/>
        </p:nvPicPr>
        <p:blipFill>
          <a:blip r:embed="rId3" cstate="print"/>
          <a:srcRect l="2380" t="2441" r="2380" b="2441"/>
          <a:stretch>
            <a:fillRect/>
          </a:stretch>
        </p:blipFill>
        <p:spPr bwMode="auto">
          <a:xfrm>
            <a:off x="4721303" y="1837808"/>
            <a:ext cx="1828645" cy="19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egnaposto titolo 1"/>
          <p:cNvSpPr>
            <a:spLocks noGrp="1"/>
          </p:cNvSpPr>
          <p:nvPr>
            <p:ph type="ctrTitle"/>
          </p:nvPr>
        </p:nvSpPr>
        <p:spPr>
          <a:xfrm>
            <a:off x="1214146" y="3780861"/>
            <a:ext cx="9089390" cy="1620771"/>
          </a:xfrm>
        </p:spPr>
        <p:txBody>
          <a:bodyPr anchor="ctr"/>
          <a:lstStyle>
            <a:lvl1pPr algn="ctr">
              <a:lnSpc>
                <a:spcPct val="150000"/>
              </a:lnSpc>
              <a:defRPr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49314" name="Rectangle 2"/>
          <p:cNvSpPr>
            <a:spLocks noChangeArrowheads="1"/>
          </p:cNvSpPr>
          <p:nvPr userDrawn="1"/>
        </p:nvSpPr>
        <p:spPr bwMode="auto">
          <a:xfrm>
            <a:off x="123" y="62831"/>
            <a:ext cx="203244" cy="3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607" tIns="50328" rIns="100607" bIns="50328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549313" name="Immagine 9" descr="certificato-0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9676" y="6740377"/>
            <a:ext cx="1644853" cy="568844"/>
          </a:xfrm>
          <a:prstGeom prst="rect">
            <a:avLst/>
          </a:prstGeom>
          <a:noFill/>
        </p:spPr>
      </p:pic>
      <p:sp>
        <p:nvSpPr>
          <p:cNvPr id="1549315" name="Rectangle 3"/>
          <p:cNvSpPr>
            <a:spLocks noChangeArrowheads="1"/>
          </p:cNvSpPr>
          <p:nvPr userDrawn="1"/>
        </p:nvSpPr>
        <p:spPr bwMode="auto">
          <a:xfrm>
            <a:off x="802127" y="6678655"/>
            <a:ext cx="5927503" cy="7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607" tIns="50328" rIns="100607" bIns="503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05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Istituto Piepoli  S.p.A.                                                                                                                              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20129 Milano  Via Benvenuto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Cellini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2/A   t. +39 02 5412 3098   f. +39 02 5455 493    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00186 Roma  Via di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Ripetta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39  t. +39 06 3211 0003  . +39 06 3600 0917  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1005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7311" algn="ctr"/>
                <a:tab pos="6732853" algn="r"/>
              </a:tabLst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www.istitutopiepoli.it   istituto@istitutopiepoli.it 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P.IVA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03779980964  REA 1701566</a:t>
            </a:r>
            <a:endParaRPr kumimoji="0" lang="it-IT" sz="21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5A62-8DEB-43F8-9A9D-56355FB14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916093" y="143524"/>
            <a:ext cx="2567530" cy="65740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09784" y="143524"/>
            <a:ext cx="7528079" cy="657409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B176-4C2F-4F8A-B299-88863AE25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9128"/>
            <a:ext cx="9089390" cy="162077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4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8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716-9749-4DAE-8B5E-E6A88518219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6D17-3AE6-44CB-80D1-2060B9217DB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95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97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4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9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8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86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8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8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78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0446-246B-4C65-8191-F9904234267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4304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4304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B7FF-8B2C-400C-AE3D-6CC0737563C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2540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31" indent="0">
              <a:buNone/>
              <a:defRPr sz="2200" b="1"/>
            </a:lvl2pPr>
            <a:lvl3pPr marL="959479" indent="0">
              <a:buNone/>
              <a:defRPr sz="2100" b="1"/>
            </a:lvl3pPr>
            <a:lvl4pPr marL="1439214" indent="0">
              <a:buNone/>
              <a:defRPr sz="1700" b="1"/>
            </a:lvl4pPr>
            <a:lvl5pPr marL="1918949" indent="0">
              <a:buNone/>
              <a:defRPr sz="1700" b="1"/>
            </a:lvl5pPr>
            <a:lvl6pPr marL="2398694" indent="0">
              <a:buNone/>
              <a:defRPr sz="1700" b="1"/>
            </a:lvl6pPr>
            <a:lvl7pPr marL="2878423" indent="0">
              <a:buNone/>
              <a:defRPr sz="1700" b="1"/>
            </a:lvl7pPr>
            <a:lvl8pPr marL="3358168" indent="0">
              <a:buNone/>
              <a:defRPr sz="1700" b="1"/>
            </a:lvl8pPr>
            <a:lvl9pPr marL="383789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7905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44" y="1692540"/>
            <a:ext cx="472663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31" indent="0">
              <a:buNone/>
              <a:defRPr sz="2200" b="1"/>
            </a:lvl2pPr>
            <a:lvl3pPr marL="959479" indent="0">
              <a:buNone/>
              <a:defRPr sz="2100" b="1"/>
            </a:lvl3pPr>
            <a:lvl4pPr marL="1439214" indent="0">
              <a:buNone/>
              <a:defRPr sz="1700" b="1"/>
            </a:lvl4pPr>
            <a:lvl5pPr marL="1918949" indent="0">
              <a:buNone/>
              <a:defRPr sz="1700" b="1"/>
            </a:lvl5pPr>
            <a:lvl6pPr marL="2398694" indent="0">
              <a:buNone/>
              <a:defRPr sz="1700" b="1"/>
            </a:lvl6pPr>
            <a:lvl7pPr marL="2878423" indent="0">
              <a:buNone/>
              <a:defRPr sz="1700" b="1"/>
            </a:lvl7pPr>
            <a:lvl8pPr marL="3358168" indent="0">
              <a:buNone/>
              <a:defRPr sz="1700" b="1"/>
            </a:lvl8pPr>
            <a:lvl9pPr marL="3837899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44" y="2397905"/>
            <a:ext cx="472663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246-066A-4985-BE95-D0468CB4662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82BC-6D87-4B64-B6E7-406B4AD13EF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29C-17CB-4F8A-A5E2-48F550EDFAC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3" y="301061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9731" indent="0">
              <a:buNone/>
              <a:defRPr sz="1300"/>
            </a:lvl2pPr>
            <a:lvl3pPr marL="959479" indent="0">
              <a:buNone/>
              <a:defRPr sz="1100"/>
            </a:lvl3pPr>
            <a:lvl4pPr marL="1439214" indent="0">
              <a:buNone/>
              <a:defRPr sz="1000"/>
            </a:lvl4pPr>
            <a:lvl5pPr marL="1918949" indent="0">
              <a:buNone/>
              <a:defRPr sz="1000"/>
            </a:lvl5pPr>
            <a:lvl6pPr marL="2398694" indent="0">
              <a:buNone/>
              <a:defRPr sz="1000"/>
            </a:lvl6pPr>
            <a:lvl7pPr marL="2878423" indent="0">
              <a:buNone/>
              <a:defRPr sz="1000"/>
            </a:lvl7pPr>
            <a:lvl8pPr marL="3358168" indent="0">
              <a:buNone/>
              <a:defRPr sz="1000"/>
            </a:lvl8pPr>
            <a:lvl9pPr marL="383789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1C45-5EE1-4654-BB3A-EF6EB97A326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8FC6-491F-4113-BE83-5FA21ED875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79731" indent="0">
              <a:buNone/>
              <a:defRPr sz="3000"/>
            </a:lvl2pPr>
            <a:lvl3pPr marL="959479" indent="0">
              <a:buNone/>
              <a:defRPr sz="2600"/>
            </a:lvl3pPr>
            <a:lvl4pPr marL="1439214" indent="0">
              <a:buNone/>
              <a:defRPr sz="2200"/>
            </a:lvl4pPr>
            <a:lvl5pPr marL="1918949" indent="0">
              <a:buNone/>
              <a:defRPr sz="2200"/>
            </a:lvl5pPr>
            <a:lvl6pPr marL="2398694" indent="0">
              <a:buNone/>
              <a:defRPr sz="2200"/>
            </a:lvl6pPr>
            <a:lvl7pPr marL="2878423" indent="0">
              <a:buNone/>
              <a:defRPr sz="2200"/>
            </a:lvl7pPr>
            <a:lvl8pPr marL="3358168" indent="0">
              <a:buNone/>
              <a:defRPr sz="2200"/>
            </a:lvl8pPr>
            <a:lvl9pPr marL="3837899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9731" indent="0">
              <a:buNone/>
              <a:defRPr sz="1300"/>
            </a:lvl2pPr>
            <a:lvl3pPr marL="959479" indent="0">
              <a:buNone/>
              <a:defRPr sz="1100"/>
            </a:lvl3pPr>
            <a:lvl4pPr marL="1439214" indent="0">
              <a:buNone/>
              <a:defRPr sz="1000"/>
            </a:lvl4pPr>
            <a:lvl5pPr marL="1918949" indent="0">
              <a:buNone/>
              <a:defRPr sz="1000"/>
            </a:lvl5pPr>
            <a:lvl6pPr marL="2398694" indent="0">
              <a:buNone/>
              <a:defRPr sz="1000"/>
            </a:lvl6pPr>
            <a:lvl7pPr marL="2878423" indent="0">
              <a:buNone/>
              <a:defRPr sz="1000"/>
            </a:lvl7pPr>
            <a:lvl8pPr marL="3358168" indent="0">
              <a:buNone/>
              <a:defRPr sz="1000"/>
            </a:lvl8pPr>
            <a:lvl9pPr marL="383789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B5E-2D4B-439F-92B9-9DE9D7BB6DB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759-9427-405D-A208-A461F45A2BF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2" y="302807"/>
            <a:ext cx="7039822" cy="64515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0EE-01FE-4636-926D-1E0F96F7C02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3382" y="1260193"/>
            <a:ext cx="8905597" cy="5434676"/>
          </a:xfrm>
        </p:spPr>
        <p:txBody>
          <a:bodyPr/>
          <a:lstStyle>
            <a:lvl1pPr>
              <a:defRPr sz="1700"/>
            </a:lvl1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7490" y="7324974"/>
            <a:ext cx="1475911" cy="23628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5E2672-8B87-457F-A4B1-664DDC8E3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9127"/>
            <a:ext cx="9089390" cy="162077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4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96F-479D-46D4-B6A9-53C0DD6D5F1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0B06-4F1F-47FF-AFAE-249FB57EBBF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95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97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6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9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9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8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8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8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83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A2BA-E689-43E6-8E22-88CEC57E184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4303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4303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BE0D-78A2-4C38-BEF0-322E9BE1D5E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2540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96" indent="0">
              <a:buNone/>
              <a:defRPr sz="2200" b="1"/>
            </a:lvl2pPr>
            <a:lvl3pPr marL="959601" indent="0">
              <a:buNone/>
              <a:defRPr sz="2100" b="1"/>
            </a:lvl3pPr>
            <a:lvl4pPr marL="1439387" indent="0">
              <a:buNone/>
              <a:defRPr sz="1700" b="1"/>
            </a:lvl4pPr>
            <a:lvl5pPr marL="1919191" indent="0">
              <a:buNone/>
              <a:defRPr sz="1700" b="1"/>
            </a:lvl5pPr>
            <a:lvl6pPr marL="2398980" indent="0">
              <a:buNone/>
              <a:defRPr sz="1700" b="1"/>
            </a:lvl6pPr>
            <a:lvl7pPr marL="2878785" indent="0">
              <a:buNone/>
              <a:defRPr sz="1700" b="1"/>
            </a:lvl7pPr>
            <a:lvl8pPr marL="3358578" indent="0">
              <a:buNone/>
              <a:defRPr sz="1700" b="1"/>
            </a:lvl8pPr>
            <a:lvl9pPr marL="3838373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7905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44" y="1692540"/>
            <a:ext cx="4726631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79796" indent="0">
              <a:buNone/>
              <a:defRPr sz="2200" b="1"/>
            </a:lvl2pPr>
            <a:lvl3pPr marL="959601" indent="0">
              <a:buNone/>
              <a:defRPr sz="2100" b="1"/>
            </a:lvl3pPr>
            <a:lvl4pPr marL="1439387" indent="0">
              <a:buNone/>
              <a:defRPr sz="1700" b="1"/>
            </a:lvl4pPr>
            <a:lvl5pPr marL="1919191" indent="0">
              <a:buNone/>
              <a:defRPr sz="1700" b="1"/>
            </a:lvl5pPr>
            <a:lvl6pPr marL="2398980" indent="0">
              <a:buNone/>
              <a:defRPr sz="1700" b="1"/>
            </a:lvl6pPr>
            <a:lvl7pPr marL="2878785" indent="0">
              <a:buNone/>
              <a:defRPr sz="1700" b="1"/>
            </a:lvl7pPr>
            <a:lvl8pPr marL="3358578" indent="0">
              <a:buNone/>
              <a:defRPr sz="1700" b="1"/>
            </a:lvl8pPr>
            <a:lvl9pPr marL="3838373" indent="0">
              <a:buNone/>
              <a:defRPr sz="17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44" y="2397905"/>
            <a:ext cx="4726631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6C4E-3944-4DCF-8E22-2D1265F9285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3221-F4B8-43D0-BC7C-A21B845EFA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9038"/>
            <a:ext cx="9089390" cy="1501751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48" indent="0">
              <a:buNone/>
              <a:defRPr sz="2100"/>
            </a:lvl2pPr>
            <a:lvl3pPr marL="1005643" indent="0">
              <a:buNone/>
              <a:defRPr sz="1800"/>
            </a:lvl3pPr>
            <a:lvl4pPr marL="1508458" indent="0">
              <a:buNone/>
              <a:defRPr sz="1600"/>
            </a:lvl4pPr>
            <a:lvl5pPr marL="2011279" indent="0">
              <a:buNone/>
              <a:defRPr sz="1600"/>
            </a:lvl5pPr>
            <a:lvl6pPr marL="2514094" indent="0">
              <a:buNone/>
              <a:defRPr sz="1600"/>
            </a:lvl6pPr>
            <a:lvl7pPr marL="3016898" indent="0">
              <a:buNone/>
              <a:defRPr sz="1600"/>
            </a:lvl7pPr>
            <a:lvl8pPr marL="3519737" indent="0">
              <a:buNone/>
              <a:defRPr sz="1600"/>
            </a:lvl8pPr>
            <a:lvl9pPr marL="4022558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D519D-FB9A-4D5E-8E3B-FFE7B92A9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Arco 4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140-1EE0-45A0-BC91-50A7831D910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3" y="301061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9796" indent="0">
              <a:buNone/>
              <a:defRPr sz="1300"/>
            </a:lvl2pPr>
            <a:lvl3pPr marL="959601" indent="0">
              <a:buNone/>
              <a:defRPr sz="1100"/>
            </a:lvl3pPr>
            <a:lvl4pPr marL="1439387" indent="0">
              <a:buNone/>
              <a:defRPr sz="1000"/>
            </a:lvl4pPr>
            <a:lvl5pPr marL="1919191" indent="0">
              <a:buNone/>
              <a:defRPr sz="1000"/>
            </a:lvl5pPr>
            <a:lvl6pPr marL="2398980" indent="0">
              <a:buNone/>
              <a:defRPr sz="1000"/>
            </a:lvl6pPr>
            <a:lvl7pPr marL="2878785" indent="0">
              <a:buNone/>
              <a:defRPr sz="1000"/>
            </a:lvl7pPr>
            <a:lvl8pPr marL="3358578" indent="0">
              <a:buNone/>
              <a:defRPr sz="1000"/>
            </a:lvl8pPr>
            <a:lvl9pPr marL="383837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4179-30A7-4267-95AB-0DE21D0B5D9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79796" indent="0">
              <a:buNone/>
              <a:defRPr sz="3000"/>
            </a:lvl2pPr>
            <a:lvl3pPr marL="959601" indent="0">
              <a:buNone/>
              <a:defRPr sz="2600"/>
            </a:lvl3pPr>
            <a:lvl4pPr marL="1439387" indent="0">
              <a:buNone/>
              <a:defRPr sz="2200"/>
            </a:lvl4pPr>
            <a:lvl5pPr marL="1919191" indent="0">
              <a:buNone/>
              <a:defRPr sz="2200"/>
            </a:lvl5pPr>
            <a:lvl6pPr marL="2398980" indent="0">
              <a:buNone/>
              <a:defRPr sz="2200"/>
            </a:lvl6pPr>
            <a:lvl7pPr marL="2878785" indent="0">
              <a:buNone/>
              <a:defRPr sz="2200"/>
            </a:lvl7pPr>
            <a:lvl8pPr marL="3358578" indent="0">
              <a:buNone/>
              <a:defRPr sz="2200"/>
            </a:lvl8pPr>
            <a:lvl9pPr marL="3838373" indent="0">
              <a:buNone/>
              <a:defRPr sz="2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9796" indent="0">
              <a:buNone/>
              <a:defRPr sz="1300"/>
            </a:lvl2pPr>
            <a:lvl3pPr marL="959601" indent="0">
              <a:buNone/>
              <a:defRPr sz="1100"/>
            </a:lvl3pPr>
            <a:lvl4pPr marL="1439387" indent="0">
              <a:buNone/>
              <a:defRPr sz="1000"/>
            </a:lvl4pPr>
            <a:lvl5pPr marL="1919191" indent="0">
              <a:buNone/>
              <a:defRPr sz="1000"/>
            </a:lvl5pPr>
            <a:lvl6pPr marL="2398980" indent="0">
              <a:buNone/>
              <a:defRPr sz="1000"/>
            </a:lvl6pPr>
            <a:lvl7pPr marL="2878785" indent="0">
              <a:buNone/>
              <a:defRPr sz="1000"/>
            </a:lvl7pPr>
            <a:lvl8pPr marL="3358578" indent="0">
              <a:buNone/>
              <a:defRPr sz="1000"/>
            </a:lvl8pPr>
            <a:lvl9pPr marL="383837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96B-B06C-4AEA-9E29-C09B8DC07D9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5563-7014-4780-A671-2C34AC1720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2" y="302807"/>
            <a:ext cx="7039822" cy="645157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D002-1B97-404B-B352-7BDF6649E22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3381" y="1260193"/>
            <a:ext cx="8905597" cy="5434676"/>
          </a:xfrm>
        </p:spPr>
        <p:txBody>
          <a:bodyPr/>
          <a:lstStyle>
            <a:lvl1pPr>
              <a:defRPr sz="1700"/>
            </a:lvl1pPr>
            <a:lvl3pPr>
              <a:defRPr sz="1300"/>
            </a:lvl3pPr>
            <a:lvl4pPr>
              <a:defRPr sz="13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17490" y="7324974"/>
            <a:ext cx="1475911" cy="23628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45E2672-8B87-457F-A4B1-664DDC8E3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9784" y="1479005"/>
            <a:ext cx="5047804" cy="5238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6056" y="1479005"/>
            <a:ext cx="5047805" cy="523862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4476-D4C2-4A60-93A1-5A54EE28E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4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6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48" indent="0">
              <a:buNone/>
              <a:defRPr sz="2300" b="1"/>
            </a:lvl2pPr>
            <a:lvl3pPr marL="1005643" indent="0">
              <a:buNone/>
              <a:defRPr sz="2100" b="1"/>
            </a:lvl3pPr>
            <a:lvl4pPr marL="1508458" indent="0">
              <a:buNone/>
              <a:defRPr sz="1800" b="1"/>
            </a:lvl4pPr>
            <a:lvl5pPr marL="2011279" indent="0">
              <a:buNone/>
              <a:defRPr sz="1800" b="1"/>
            </a:lvl5pPr>
            <a:lvl6pPr marL="2514094" indent="0">
              <a:buNone/>
              <a:defRPr sz="1800" b="1"/>
            </a:lvl6pPr>
            <a:lvl7pPr marL="3016898" indent="0">
              <a:buNone/>
              <a:defRPr sz="1800" b="1"/>
            </a:lvl7pPr>
            <a:lvl8pPr marL="3519737" indent="0">
              <a:buNone/>
              <a:defRPr sz="1800" b="1"/>
            </a:lvl8pPr>
            <a:lvl9pPr marL="4022558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6" y="2397903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33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48" indent="0">
              <a:buNone/>
              <a:defRPr sz="2300" b="1"/>
            </a:lvl2pPr>
            <a:lvl3pPr marL="1005643" indent="0">
              <a:buNone/>
              <a:defRPr sz="2100" b="1"/>
            </a:lvl3pPr>
            <a:lvl4pPr marL="1508458" indent="0">
              <a:buNone/>
              <a:defRPr sz="1800" b="1"/>
            </a:lvl4pPr>
            <a:lvl5pPr marL="2011279" indent="0">
              <a:buNone/>
              <a:defRPr sz="1800" b="1"/>
            </a:lvl5pPr>
            <a:lvl6pPr marL="2514094" indent="0">
              <a:buNone/>
              <a:defRPr sz="1800" b="1"/>
            </a:lvl6pPr>
            <a:lvl7pPr marL="3016898" indent="0">
              <a:buNone/>
              <a:defRPr sz="1800" b="1"/>
            </a:lvl7pPr>
            <a:lvl8pPr marL="3519737" indent="0">
              <a:buNone/>
              <a:defRPr sz="1800" b="1"/>
            </a:lvl8pPr>
            <a:lvl9pPr marL="4022558" indent="0">
              <a:buNone/>
              <a:defRPr sz="18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339" y="2397903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0127-9511-40D4-BD22-979BDC031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Arco 7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F8415-DA2D-4236-A3F7-7D60F570F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Arco 3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C95-EF0E-4318-9805-FF80A4CD8F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Arco 2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1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2" y="301054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14" y="1582268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2848" indent="0">
              <a:buNone/>
              <a:defRPr sz="1400"/>
            </a:lvl2pPr>
            <a:lvl3pPr marL="1005643" indent="0">
              <a:buNone/>
              <a:defRPr sz="1100"/>
            </a:lvl3pPr>
            <a:lvl4pPr marL="1508458" indent="0">
              <a:buNone/>
              <a:defRPr sz="1000"/>
            </a:lvl4pPr>
            <a:lvl5pPr marL="2011279" indent="0">
              <a:buNone/>
              <a:defRPr sz="1000"/>
            </a:lvl5pPr>
            <a:lvl6pPr marL="2514094" indent="0">
              <a:buNone/>
              <a:defRPr sz="1000"/>
            </a:lvl6pPr>
            <a:lvl7pPr marL="3016898" indent="0">
              <a:buNone/>
              <a:defRPr sz="1000"/>
            </a:lvl7pPr>
            <a:lvl8pPr marL="3519737" indent="0">
              <a:buNone/>
              <a:defRPr sz="1000"/>
            </a:lvl8pPr>
            <a:lvl9pPr marL="4022558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E506C-5784-429B-A0AB-2FD4BC65E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02848" indent="0">
              <a:buNone/>
              <a:defRPr sz="3200"/>
            </a:lvl2pPr>
            <a:lvl3pPr marL="1005643" indent="0">
              <a:buNone/>
              <a:defRPr sz="2700"/>
            </a:lvl3pPr>
            <a:lvl4pPr marL="1508458" indent="0">
              <a:buNone/>
              <a:defRPr sz="2300"/>
            </a:lvl4pPr>
            <a:lvl5pPr marL="2011279" indent="0">
              <a:buNone/>
              <a:defRPr sz="2300"/>
            </a:lvl5pPr>
            <a:lvl6pPr marL="2514094" indent="0">
              <a:buNone/>
              <a:defRPr sz="2300"/>
            </a:lvl6pPr>
            <a:lvl7pPr marL="3016898" indent="0">
              <a:buNone/>
              <a:defRPr sz="2300"/>
            </a:lvl7pPr>
            <a:lvl8pPr marL="3519737" indent="0">
              <a:buNone/>
              <a:defRPr sz="2300"/>
            </a:lvl8pPr>
            <a:lvl9pPr marL="4022558" indent="0">
              <a:buNone/>
              <a:defRPr sz="23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2848" indent="0">
              <a:buNone/>
              <a:defRPr sz="1400"/>
            </a:lvl2pPr>
            <a:lvl3pPr marL="1005643" indent="0">
              <a:buNone/>
              <a:defRPr sz="1100"/>
            </a:lvl3pPr>
            <a:lvl4pPr marL="1508458" indent="0">
              <a:buNone/>
              <a:defRPr sz="1000"/>
            </a:lvl4pPr>
            <a:lvl5pPr marL="2011279" indent="0">
              <a:buNone/>
              <a:defRPr sz="1000"/>
            </a:lvl5pPr>
            <a:lvl6pPr marL="2514094" indent="0">
              <a:buNone/>
              <a:defRPr sz="1000"/>
            </a:lvl6pPr>
            <a:lvl7pPr marL="3016898" indent="0">
              <a:buNone/>
              <a:defRPr sz="1000"/>
            </a:lvl7pPr>
            <a:lvl8pPr marL="3519737" indent="0">
              <a:buNone/>
              <a:defRPr sz="1000"/>
            </a:lvl8pPr>
            <a:lvl9pPr marL="4022558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6AA3-7403-4315-831E-8A4640AD2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Arco 5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titolo 1"/>
          <p:cNvSpPr>
            <a:spLocks noGrp="1"/>
          </p:cNvSpPr>
          <p:nvPr>
            <p:ph type="title"/>
          </p:nvPr>
        </p:nvSpPr>
        <p:spPr bwMode="auto">
          <a:xfrm>
            <a:off x="210024" y="143527"/>
            <a:ext cx="10273833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1" tIns="50311" rIns="100571" bIns="50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150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10024" y="1478998"/>
            <a:ext cx="10273833" cy="5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1" tIns="50311" rIns="100571" bIns="50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3852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71" tIns="50311" rIns="100571" bIns="5031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8C873-40E5-4EA0-B73B-A0A7B13721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9" name="Picture 1" descr="C:\Users\Monia.A\Desktop\loghi\ISTITUTO-PIEPOLI_tableau-de-bor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02283" y="6725664"/>
            <a:ext cx="824283" cy="819095"/>
          </a:xfrm>
          <a:prstGeom prst="rect">
            <a:avLst/>
          </a:prstGeom>
          <a:noFill/>
        </p:spPr>
      </p:pic>
      <p:pic>
        <p:nvPicPr>
          <p:cNvPr id="10" name="Picture 2" descr="C:\Users\Monia.A\Desktop\loghi\ISTITUTO-PIEPOLI_logoB-COLORI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224" y="6843338"/>
            <a:ext cx="3029797" cy="634137"/>
          </a:xfrm>
          <a:prstGeom prst="rect">
            <a:avLst/>
          </a:prstGeom>
          <a:noFill/>
        </p:spPr>
      </p:pic>
      <p:sp>
        <p:nvSpPr>
          <p:cNvPr id="7" name="Arco 6"/>
          <p:cNvSpPr/>
          <p:nvPr userDrawn="1"/>
        </p:nvSpPr>
        <p:spPr>
          <a:xfrm rot="4873406">
            <a:off x="5578248" y="6985229"/>
            <a:ext cx="324000" cy="324000"/>
          </a:xfrm>
          <a:prstGeom prst="arc">
            <a:avLst>
              <a:gd name="adj1" fmla="val 16200000"/>
              <a:gd name="adj2" fmla="val 1426881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65" tIns="45034" rIns="90065" bIns="45034"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5pPr>
      <a:lvl6pPr marL="502848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6pPr>
      <a:lvl7pPr marL="1005643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7pPr>
      <a:lvl8pPr marL="1508458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8pPr>
      <a:lvl9pPr marL="2011279" algn="l" rtl="0" fontAlgn="base">
        <a:spcBef>
          <a:spcPct val="0"/>
        </a:spcBef>
        <a:spcAft>
          <a:spcPct val="0"/>
        </a:spcAft>
        <a:defRPr sz="2300">
          <a:solidFill>
            <a:srgbClr val="000066"/>
          </a:solidFill>
          <a:latin typeface="Verdana" pitchFamily="34" charset="0"/>
        </a:defRPr>
      </a:lvl9pPr>
    </p:titleStyle>
    <p:bodyStyle>
      <a:lvl1pPr marL="373759" indent="-3737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13876" indent="-3108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254009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757001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258252" indent="-248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765498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3268318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771142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4273962" indent="-2514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4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43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5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279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4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89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737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558" algn="l" defTabSz="1005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vert="horz" lIns="95957" tIns="48077" rIns="95957" bIns="48077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4304"/>
            <a:ext cx="9624060" cy="4990084"/>
          </a:xfrm>
          <a:prstGeom prst="rect">
            <a:avLst/>
          </a:prstGeom>
        </p:spPr>
        <p:txBody>
          <a:bodyPr vert="horz" lIns="95957" tIns="48077" rIns="95957" bIns="48077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8398"/>
            <a:ext cx="2495127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E91F-20B5-45D4-9E8C-47B94212096E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8398"/>
            <a:ext cx="3386243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8398"/>
            <a:ext cx="2495127" cy="402567"/>
          </a:xfrm>
          <a:prstGeom prst="rect">
            <a:avLst/>
          </a:prstGeom>
        </p:spPr>
        <p:txBody>
          <a:bodyPr vert="horz" lIns="95957" tIns="48077" rIns="95957" bIns="480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hf hdr="0" ftr="0" dt="0"/>
  <p:txStyles>
    <p:titleStyle>
      <a:lvl1pPr algn="ctr" defTabSz="95947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795" indent="-359795" algn="l" defTabSz="95947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79583" indent="-299831" algn="l" defTabSz="95947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338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084" indent="-239876" algn="l" defTabSz="95947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824" indent="-239876" algn="l" defTabSz="95947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554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06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035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7764" indent="-239876" algn="l" defTabSz="95947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31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5947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214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1894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694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423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168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899" algn="l" defTabSz="9594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804"/>
            <a:ext cx="9624060" cy="1260211"/>
          </a:xfrm>
          <a:prstGeom prst="rect">
            <a:avLst/>
          </a:prstGeom>
        </p:spPr>
        <p:txBody>
          <a:bodyPr vert="horz" lIns="95971" tIns="48085" rIns="95971" bIns="4808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4303"/>
            <a:ext cx="9624060" cy="4990084"/>
          </a:xfrm>
          <a:prstGeom prst="rect">
            <a:avLst/>
          </a:prstGeom>
        </p:spPr>
        <p:txBody>
          <a:bodyPr vert="horz" lIns="95971" tIns="48085" rIns="95971" bIns="4808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1" y="7008398"/>
            <a:ext cx="2495127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82FF1-8C7C-4DAA-AAEB-7248AF51B644}" type="datetime1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08/04/2019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82" y="7008398"/>
            <a:ext cx="3386243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8398"/>
            <a:ext cx="2495127" cy="402567"/>
          </a:xfrm>
          <a:prstGeom prst="rect">
            <a:avLst/>
          </a:prstGeom>
        </p:spPr>
        <p:txBody>
          <a:bodyPr vert="horz" lIns="95971" tIns="48085" rIns="95971" bIns="480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hf hdr="0" ftr="0" dt="0"/>
  <p:txStyles>
    <p:titleStyle>
      <a:lvl1pPr algn="ctr" defTabSz="95960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840" indent="-359840" algn="l" defTabSz="9596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79688" indent="-299875" algn="l" defTabSz="95960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486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291" indent="-239906" algn="l" defTabSz="9596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092" indent="-239906" algn="l" defTabSz="9596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8879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693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475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281" indent="-239906" algn="l" defTabSz="9596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96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01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387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191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980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785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578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373" algn="l" defTabSz="9596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s://www.google.it/url?sa=i&amp;rct=j&amp;q=&amp;esrc=s&amp;source=images&amp;cd=&amp;cad=rja&amp;uact=8&amp;ved=2ahUKEwjtjqTe0frZAhUHQBQKHTjTADgQjRx6BAgAEAU&amp;url=https://twitter.com/raiportaaporta&amp;psig=AOvVaw0k2G7zSijJNQ-X6hVnU5Sy&amp;ust=1521626244998980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com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96779" y="230014"/>
            <a:ext cx="9798121" cy="4998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44" tIns="48068" rIns="95944" bIns="48068">
            <a:spAutoFit/>
          </a:bodyPr>
          <a:lstStyle>
            <a:defPPr>
              <a:defRPr lang="it-IT"/>
            </a:defPPr>
            <a:lvl1pPr>
              <a:spcBef>
                <a:spcPct val="50000"/>
              </a:spcBef>
              <a:defRPr sz="2800">
                <a:solidFill>
                  <a:srgbClr val="488DE0"/>
                </a:solidFill>
                <a:latin typeface="Museo Sans 900"/>
                <a:cs typeface="Museo Sans 90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sz="5200" b="1" dirty="0">
                <a:solidFill>
                  <a:srgbClr val="404040"/>
                </a:solidFill>
              </a:rPr>
              <a:t>OPINIONE PUBBLICA </a:t>
            </a:r>
          </a:p>
          <a:p>
            <a:pPr algn="ctr">
              <a:spcBef>
                <a:spcPts val="0"/>
              </a:spcBef>
            </a:pPr>
            <a:r>
              <a:rPr lang="it-IT" sz="5200" b="1" dirty="0">
                <a:solidFill>
                  <a:srgbClr val="404040"/>
                </a:solidFill>
              </a:rPr>
              <a:t>TABLEAU DE BORD </a:t>
            </a:r>
            <a:r>
              <a:rPr lang="it-IT" sz="5200" b="1" baseline="30000" dirty="0">
                <a:solidFill>
                  <a:srgbClr val="404040"/>
                </a:solidFill>
              </a:rPr>
              <a:t>®</a:t>
            </a:r>
          </a:p>
          <a:p>
            <a:r>
              <a:rPr lang="it-IT" sz="2100" b="1" dirty="0">
                <a:solidFill>
                  <a:srgbClr val="404040"/>
                </a:solidFill>
              </a:rPr>
              <a:t>	</a:t>
            </a:r>
          </a:p>
          <a:p>
            <a:r>
              <a:rPr lang="it-IT" sz="2100" b="1" dirty="0">
                <a:solidFill>
                  <a:srgbClr val="404040"/>
                </a:solidFill>
              </a:rPr>
              <a:t>4 APRILE 2019</a:t>
            </a:r>
          </a:p>
          <a:p>
            <a:endParaRPr lang="it-IT" sz="1600" b="1" dirty="0">
              <a:solidFill>
                <a:srgbClr val="404040"/>
              </a:solidFill>
            </a:endParaRPr>
          </a:p>
          <a:p>
            <a:r>
              <a:rPr lang="it-IT" sz="1600" b="1" dirty="0">
                <a:solidFill>
                  <a:srgbClr val="404040"/>
                </a:solidFill>
              </a:rPr>
              <a:t>INTENZIONI </a:t>
            </a:r>
            <a:r>
              <a:rPr lang="it-IT" sz="1600" b="1" dirty="0" err="1">
                <a:solidFill>
                  <a:srgbClr val="404040"/>
                </a:solidFill>
              </a:rPr>
              <a:t>DI</a:t>
            </a:r>
            <a:r>
              <a:rPr lang="it-IT" sz="1600" b="1" dirty="0">
                <a:solidFill>
                  <a:srgbClr val="404040"/>
                </a:solidFill>
              </a:rPr>
              <a:t> VOTO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 LE PREOCCUPAZIONI DEGLI ITALIANI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LO IUS SOLI</a:t>
            </a:r>
          </a:p>
          <a:p>
            <a:r>
              <a:rPr lang="it-IT" sz="1600" b="1" dirty="0">
                <a:solidFill>
                  <a:srgbClr val="404040"/>
                </a:solidFill>
              </a:rPr>
              <a:t>LEGGITTIMA DIFESA</a:t>
            </a:r>
          </a:p>
          <a:p>
            <a:endParaRPr lang="it-IT" sz="2100" b="1" dirty="0">
              <a:solidFill>
                <a:srgbClr val="404040"/>
              </a:solidFill>
            </a:endParaRPr>
          </a:p>
        </p:txBody>
      </p:sp>
      <p:pic>
        <p:nvPicPr>
          <p:cNvPr id="5" name="Immagine 4" descr="X ISTITUTO-PIEPOLI_logoA-COLORI_v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0" y="5067748"/>
            <a:ext cx="1238360" cy="174661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8606" y="6899074"/>
            <a:ext cx="5703147" cy="66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444" tIns="54738" rIns="109444" bIns="54738" numCol="1" anchor="ctr" anchorCtr="0" compatLnSpc="1">
            <a:prstTxWarp prst="textNoShape">
              <a:avLst/>
            </a:prstTxWarp>
            <a:spAutoFit/>
          </a:bodyPr>
          <a:lstStyle/>
          <a:p>
            <a:pPr defTabSz="1094410">
              <a:tabLst>
                <a:tab pos="3663255" algn="ctr"/>
                <a:tab pos="7324614" algn="r"/>
              </a:tabLst>
            </a:pPr>
            <a:r>
              <a:rPr lang="it-IT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Istituto Piepoli  S.p.A.                                                                                                                                </a:t>
            </a:r>
            <a:endParaRPr lang="it-IT" sz="900" b="1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20129 Milano  Via Benvenuto Cellini, 2/A   t. +39 02 5412 3098   f. +39 02 5455 493      </a:t>
            </a:r>
            <a:endParaRPr lang="it-IT" sz="900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00186 Roma   Via di </a:t>
            </a:r>
            <a:r>
              <a:rPr lang="it-IT" sz="9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Ripetta</a:t>
            </a:r>
            <a:r>
              <a:rPr lang="it-IT" sz="900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, 39  t. +39 06 3211 0003  f. +39 06 3600 0917  </a:t>
            </a:r>
            <a:endParaRPr lang="it-IT" sz="900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  <a:p>
            <a:pPr defTabSz="1094410" eaLnBrk="0" hangingPunct="0">
              <a:tabLst>
                <a:tab pos="3663255" algn="ctr"/>
                <a:tab pos="7324614" algn="r"/>
              </a:tabLst>
            </a:pPr>
            <a:r>
              <a:rPr lang="it-IT" sz="9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www.istitutopiepoli.it</a:t>
            </a:r>
            <a:r>
              <a:rPr lang="it-IT" sz="900" i="1" dirty="0">
                <a:solidFill>
                  <a:prstClr val="black">
                    <a:lumMod val="85000"/>
                    <a:lumOff val="15000"/>
                  </a:prstClr>
                </a:solidFill>
                <a:latin typeface="Museo Sans 300"/>
                <a:ea typeface="Calibri" pitchFamily="34" charset="0"/>
                <a:cs typeface="Museo Sans 300"/>
              </a:rPr>
              <a:t>  istituto@istitutopiepoli.it  P.IVA: 03779980964  REA 1701566</a:t>
            </a:r>
            <a:endParaRPr lang="it-IT" i="1" dirty="0">
              <a:solidFill>
                <a:prstClr val="black">
                  <a:lumMod val="85000"/>
                  <a:lumOff val="15000"/>
                </a:prstClr>
              </a:solidFill>
              <a:latin typeface="Museo Sans 300"/>
              <a:cs typeface="Museo Sans 300"/>
            </a:endParaRPr>
          </a:p>
        </p:txBody>
      </p:sp>
      <p:pic>
        <p:nvPicPr>
          <p:cNvPr id="13314" name="Picture 2" descr="Immagine correlat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900" y="5076031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900" b="1" kern="1200" dirty="0">
                <a:solidFill>
                  <a:srgbClr val="4F80BC"/>
                </a:solidFill>
                <a:latin typeface="Calibri"/>
              </a:rPr>
              <a:t>SCHEDA METODOLOGICA</a:t>
            </a:r>
            <a:br>
              <a:rPr lang="it-IT" sz="2900" b="1" kern="1200" dirty="0">
                <a:solidFill>
                  <a:srgbClr val="4F80BC"/>
                </a:solidFill>
                <a:latin typeface="Calibri"/>
              </a:rPr>
            </a:br>
            <a:r>
              <a:rPr lang="it-IT" sz="2900" b="1" kern="1200" dirty="0">
                <a:solidFill>
                  <a:srgbClr val="4F80BC"/>
                </a:solidFill>
                <a:latin typeface="Calibri"/>
              </a:rPr>
              <a:t>(da pubblicare in calce alle grafiche pubblicate)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78FC6-491F-4113-BE83-5FA21ED8758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04039" y="1478998"/>
            <a:ext cx="9686117" cy="5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54" tIns="47298" rIns="94354" bIns="47298" numCol="1" anchor="t" anchorCtr="0" compatLnSpc="1">
            <a:prstTxWarp prst="textNoShape">
              <a:avLst/>
            </a:prstTxWarp>
          </a:bodyPr>
          <a:lstStyle/>
          <a:p>
            <a:pPr marL="353731" indent="-353731" algn="just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Il sondaggio qui presentato è stato eseguito da Istituto Piepoli il 3 aprile 2019 per RAI con metodologia mista CATI - CAWI, su un campione di 504 casi rappresentativo della popolazione italiana adulta, segmentato per sesso, età, Grandi Ripartizioni Geografiche e Ampiezza Centri proporzionalmente all’universo della popolazione italiana. </a:t>
            </a:r>
          </a:p>
          <a:p>
            <a:pPr marL="353731" indent="-353731" algn="just">
              <a:lnSpc>
                <a:spcPct val="150000"/>
              </a:lnSpc>
              <a:spcBef>
                <a:spcPct val="50000"/>
              </a:spcBef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53731" indent="-353731" algn="just" defTabSz="94324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Il documento della ricerca è pubblicato sul sito 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www.sondaggipoliticoelettorali.it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e/o 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www.agcom.it</a:t>
            </a:r>
            <a:r>
              <a:rPr lang="it-IT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53731" indent="-353731" defTabSz="943241">
              <a:lnSpc>
                <a:spcPct val="150000"/>
              </a:lnSpc>
              <a:spcBef>
                <a:spcPct val="50000"/>
              </a:spcBef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53731" indent="-353731" defTabSz="943241"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  <a:defRPr/>
            </a:pPr>
            <a:endParaRPr lang="it-IT" kern="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7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2"/>
          <p:cNvSpPr/>
          <p:nvPr/>
        </p:nvSpPr>
        <p:spPr bwMode="auto">
          <a:xfrm>
            <a:off x="0" y="378608"/>
            <a:ext cx="10693400" cy="504575"/>
          </a:xfrm>
          <a:prstGeom prst="rect">
            <a:avLst/>
          </a:prstGeom>
          <a:solidFill>
            <a:srgbClr val="FFFFFF">
              <a:lumMod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861" tIns="49436" rIns="98861" bIns="49436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88551">
              <a:defRPr/>
            </a:pPr>
            <a:r>
              <a:rPr lang="en-US" kern="0" dirty="0">
                <a:solidFill>
                  <a:srgbClr val="FFFFFF">
                    <a:lumMod val="85000"/>
                  </a:srgbClr>
                </a:solidFill>
              </a:rPr>
              <a:t> 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220421" y="405286"/>
            <a:ext cx="10273833" cy="43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61" tIns="49436" rIns="98861" bIns="49436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3366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it-IT" sz="2100" b="1" dirty="0">
                <a:solidFill>
                  <a:srgbClr val="FFFFFF"/>
                </a:solidFill>
                <a:cs typeface="Arial"/>
              </a:rPr>
              <a:t>INTENZIONI DI VOTO – EUROPEE</a:t>
            </a:r>
          </a:p>
        </p:txBody>
      </p:sp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3852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91068"/>
              </p:ext>
            </p:extLst>
          </p:nvPr>
        </p:nvGraphicFramePr>
        <p:xfrm>
          <a:off x="631822" y="1123244"/>
          <a:ext cx="8529782" cy="5494999"/>
        </p:xfrm>
        <a:graphic>
          <a:graphicData uri="http://schemas.openxmlformats.org/drawingml/2006/table">
            <a:tbl>
              <a:tblPr/>
              <a:tblGrid>
                <a:gridCol w="244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6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PARTITO E COALIZIONE</a:t>
                      </a: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VIMINALE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POLITICHE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 MARZO 2018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20 MARZO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 APRILE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SCOSTAMENTO RISPETTO ALLE POLITICHE 2018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SCOSTAMENTO RISPETTO AL SONDAGGIO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20 MARZO 2019</a:t>
                      </a:r>
                    </a:p>
                  </a:txBody>
                  <a:tcPr marL="57576" marR="57576" marT="64331" marB="643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Forza Italia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Lega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Fratelli d’Italia con Giorgia Meloni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err="1">
                          <a:latin typeface="Arial"/>
                        </a:rPr>
                        <a:t>SVP-Sudtiroler</a:t>
                      </a:r>
                      <a:r>
                        <a:rPr lang="it-IT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it-IT" sz="1400" b="0" i="0" u="none" strike="noStrike" baseline="0" dirty="0" err="1">
                          <a:latin typeface="Arial"/>
                        </a:rPr>
                        <a:t>Volkspartei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Noi con l’Italia - UDC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TOTALE</a:t>
                      </a:r>
                      <a:r>
                        <a:rPr lang="it-IT" sz="1400" b="1" i="0" u="none" strike="noStrike" baseline="0" dirty="0">
                          <a:latin typeface="Arial"/>
                        </a:rPr>
                        <a:t> CENTRO DESTRA</a:t>
                      </a:r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Partito Democratico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 +Europa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latin typeface="Arial"/>
                        </a:rPr>
                        <a:t>Altri</a:t>
                      </a:r>
                      <a:r>
                        <a:rPr lang="it-IT" sz="1400" b="0" i="0" u="none" strike="noStrike" baseline="0" dirty="0">
                          <a:latin typeface="Arial"/>
                        </a:rPr>
                        <a:t> di Centro Sinistra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878430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TOTALE CENTRO SINISTRA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endParaRPr lang="it-IT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MOVIMENTO 5 STELLE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Articolo</a:t>
                      </a:r>
                      <a:r>
                        <a:rPr lang="it-IT" sz="1400" b="1" i="0" u="none" strike="noStrike" baseline="0" dirty="0">
                          <a:latin typeface="Arial"/>
                        </a:rPr>
                        <a:t> 1 - MDP</a:t>
                      </a:r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Sinistra Italiana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latin typeface="Arial"/>
                        </a:rPr>
                        <a:t>Altri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5643" rtl="0" eaLnBrk="1" fontAlgn="b" latinLnBrk="0" hangingPunct="1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2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TOTALE</a:t>
                      </a: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u="none" strike="noStrike" dirty="0" err="1">
                          <a:effectLst/>
                          <a:latin typeface="Calibri" pitchFamily="34" charset="0"/>
                        </a:rPr>
                        <a:t>Indecisi-astensione</a:t>
                      </a:r>
                      <a:endParaRPr lang="it-IT" sz="14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effectLst/>
                          <a:latin typeface="Calibri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effectLst/>
                          <a:latin typeface="Calibri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/>
          </p:cNvSpPr>
          <p:nvPr/>
        </p:nvSpPr>
        <p:spPr bwMode="auto">
          <a:xfrm>
            <a:off x="358775" y="6676231"/>
            <a:ext cx="978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sz="1400" b="1" dirty="0">
                <a:solidFill>
                  <a:srgbClr val="FF0000"/>
                </a:solidFill>
                <a:latin typeface="Verdana" pitchFamily="34" charset="0"/>
              </a:rPr>
              <a:t>AREA </a:t>
            </a:r>
            <a:r>
              <a:rPr lang="it-IT" sz="1400" b="1" dirty="0" err="1">
                <a:solidFill>
                  <a:srgbClr val="FF0000"/>
                </a:solidFill>
                <a:latin typeface="Verdana" pitchFamily="34" charset="0"/>
              </a:rPr>
              <a:t>DI</a:t>
            </a:r>
            <a:r>
              <a:rPr lang="it-IT" sz="1400" b="1" dirty="0">
                <a:solidFill>
                  <a:srgbClr val="FF0000"/>
                </a:solidFill>
                <a:latin typeface="Verdana" pitchFamily="34" charset="0"/>
              </a:rPr>
              <a:t> GOVERNO: M5S-LEGA: 53,0</a:t>
            </a:r>
          </a:p>
          <a:p>
            <a:pPr algn="ctr">
              <a:lnSpc>
                <a:spcPct val="110000"/>
              </a:lnSpc>
            </a:pPr>
            <a:endParaRPr lang="it-IT" sz="1400" b="1" u="sng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46700" y="1037431"/>
            <a:ext cx="12192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282575" y="656431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 err="1">
                <a:latin typeface="Verdana" pitchFamily="34" charset="0"/>
              </a:rPr>
              <a:t>MI</a:t>
            </a:r>
            <a:r>
              <a:rPr lang="it-IT" b="1" dirty="0">
                <a:latin typeface="Verdana" pitchFamily="34" charset="0"/>
              </a:rPr>
              <a:t> DICA, QUANTO LA PREOCCUPA IN QUESTO </a:t>
            </a:r>
            <a:r>
              <a:rPr lang="it-IT" b="1" dirty="0" err="1">
                <a:latin typeface="Verdana" pitchFamily="34" charset="0"/>
              </a:rPr>
              <a:t>MOMENTO……</a:t>
            </a:r>
            <a:endParaRPr lang="it-IT" b="1" u="sng" dirty="0">
              <a:latin typeface="Verdana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6199"/>
              </p:ext>
            </p:extLst>
          </p:nvPr>
        </p:nvGraphicFramePr>
        <p:xfrm>
          <a:off x="622300" y="1628793"/>
          <a:ext cx="9238522" cy="4164242"/>
        </p:xfrm>
        <a:graphic>
          <a:graphicData uri="http://schemas.openxmlformats.org/drawingml/2006/table">
            <a:tbl>
              <a:tblPr/>
              <a:tblGrid>
                <a:gridCol w="398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5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PREOCCUPATI</a:t>
                      </a:r>
                    </a:p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MOLTO+ABBASTANZA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NON PREOCCUPATI</a:t>
                      </a:r>
                    </a:p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POCO+PER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 NULLA)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Senza opinione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 la Sua situazione lavorativa?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 la questione immigrazione?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 la criminalità?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sng" strike="noStrike" dirty="0">
                          <a:latin typeface="Arial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73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22300" y="656431"/>
            <a:ext cx="9542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E TRA LA SITUAZIONE LAVORATIVA, L’IMMIGRAZIONE E LA CRIMINALITÀ QUAL È LA COSA CHE LA PREOCCUPA </a:t>
            </a:r>
            <a:r>
              <a:rPr lang="it-IT" b="1" dirty="0" err="1">
                <a:latin typeface="Verdana" pitchFamily="34" charset="0"/>
              </a:rPr>
              <a:t>DI</a:t>
            </a:r>
            <a:r>
              <a:rPr lang="it-IT" b="1" dirty="0">
                <a:latin typeface="Verdana" pitchFamily="34" charset="0"/>
              </a:rPr>
              <a:t> PIÙ? </a:t>
            </a:r>
            <a:endParaRPr lang="it-IT" b="1" u="sng" dirty="0">
              <a:latin typeface="Verdana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6199"/>
              </p:ext>
            </p:extLst>
          </p:nvPr>
        </p:nvGraphicFramePr>
        <p:xfrm>
          <a:off x="1870075" y="2289617"/>
          <a:ext cx="7286625" cy="3773537"/>
        </p:xfrm>
        <a:graphic>
          <a:graphicData uri="http://schemas.openxmlformats.org/drawingml/2006/table">
            <a:tbl>
              <a:tblPr/>
              <a:tblGrid>
                <a:gridCol w="466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5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Base: </a:t>
                      </a:r>
                    </a:p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TOTALE CAMPIONE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4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….la</a:t>
                      </a:r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 criminalità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4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….la</a:t>
                      </a:r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 mia situazione lavorativa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1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….la</a:t>
                      </a:r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 questione immigrazione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1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Non sa/non risponde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2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81037" y="504031"/>
            <a:ext cx="978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 IN QUESTI GIORNI SI È TORNATO A DIBATTERE SUL TEMA DELLO IUS SOLI IN SEGUITO ALLA CITTADINANZA ITALIANA CONCESSA AI DUE RAGAZZI INTERVENUTI PER SALVARE L’AUTOBUS PRESO IN OSTAGGIO NELLA PROVINCIA </a:t>
            </a:r>
            <a:r>
              <a:rPr lang="it-IT" b="1" dirty="0" err="1">
                <a:latin typeface="Verdana" pitchFamily="34" charset="0"/>
              </a:rPr>
              <a:t>DI</a:t>
            </a:r>
            <a:r>
              <a:rPr lang="it-IT" b="1" dirty="0">
                <a:latin typeface="Verdana" pitchFamily="34" charset="0"/>
              </a:rPr>
              <a:t> MILANO.</a:t>
            </a:r>
          </a:p>
          <a:p>
            <a:pPr algn="ctr">
              <a:lnSpc>
                <a:spcPct val="110000"/>
              </a:lnSpc>
            </a:pPr>
            <a:endParaRPr lang="it-IT" b="1" dirty="0">
              <a:latin typeface="Verdana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 QUANTO È FAVOREVOLE ALLO IUS SOLI E CIOÈ A CONCEDERE LA CITTADINANZA ITALIANA A CHI NASCE IN ITALIA? </a:t>
            </a:r>
            <a:endParaRPr lang="it-IT" b="1" u="sng" dirty="0">
              <a:latin typeface="Verdana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6199"/>
              </p:ext>
            </p:extLst>
          </p:nvPr>
        </p:nvGraphicFramePr>
        <p:xfrm>
          <a:off x="1793875" y="2866230"/>
          <a:ext cx="7134225" cy="3469005"/>
        </p:xfrm>
        <a:graphic>
          <a:graphicData uri="http://schemas.openxmlformats.org/drawingml/2006/table">
            <a:tbl>
              <a:tblPr/>
              <a:tblGrid>
                <a:gridCol w="4564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Base: </a:t>
                      </a:r>
                    </a:p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TOTALE CAMPIONE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Molto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Abbastanza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FAVOREVOLI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Per nulla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CONTRARI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non sa/senza opinione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40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/>
        </p:nvSpPr>
        <p:spPr>
          <a:xfrm>
            <a:off x="9282463" y="469267"/>
            <a:ext cx="1410937" cy="346172"/>
          </a:xfrm>
          <a:prstGeom prst="rect">
            <a:avLst/>
          </a:prstGeom>
        </p:spPr>
        <p:txBody>
          <a:bodyPr wrap="square" lIns="98861" tIns="49436" rIns="98861" bIns="49436">
            <a:spAutoFit/>
          </a:bodyPr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it-IT" sz="1600" b="1" dirty="0">
                <a:solidFill>
                  <a:srgbClr val="FFFFF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Valori %</a:t>
            </a:r>
            <a:endParaRPr lang="it-IT" sz="1600" b="1" i="1" dirty="0">
              <a:solidFill>
                <a:srgbClr val="FFFFF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4508500" y="6913143"/>
            <a:ext cx="2495127" cy="525088"/>
          </a:xfrm>
        </p:spPr>
        <p:txBody>
          <a:bodyPr/>
          <a:lstStyle/>
          <a:p>
            <a:pPr>
              <a:defRPr/>
            </a:pPr>
            <a:fld id="{64D6DC95-EF0E-4318-9805-FF80A4CD8F27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681037" y="504031"/>
            <a:ext cx="8856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43" tIns="44098" rIns="88143" bIns="44098"/>
          <a:lstStyle/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it-IT" b="1" dirty="0">
                <a:latin typeface="Verdana" pitchFamily="34" charset="0"/>
              </a:rPr>
              <a:t>QUANTO È FAVOREVOLE ALLA NUOVA LEGGE SULLA LEGITTIMA DIFESA? </a:t>
            </a:r>
            <a:endParaRPr lang="it-IT" b="1" u="sng" dirty="0">
              <a:latin typeface="Verdana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6199"/>
              </p:ext>
            </p:extLst>
          </p:nvPr>
        </p:nvGraphicFramePr>
        <p:xfrm>
          <a:off x="1689100" y="1987233"/>
          <a:ext cx="7134225" cy="3469005"/>
        </p:xfrm>
        <a:graphic>
          <a:graphicData uri="http://schemas.openxmlformats.org/drawingml/2006/table">
            <a:tbl>
              <a:tblPr/>
              <a:tblGrid>
                <a:gridCol w="4564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6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4200" marR="84200" marT="52921" marB="529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Base: </a:t>
                      </a:r>
                    </a:p>
                    <a:p>
                      <a:pPr marL="0" marR="0" indent="0" algn="ctr" defTabSz="10056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TOTALE CAMPIONE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Molto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Abbastanza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FAVOREVOLI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Poco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Per nulla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% CONTRARI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non sa/senza opinione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it-I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940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960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1F29-C883-4143-A180-188D5BD3B93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Tema di Office">
  <a:themeElements>
    <a:clrScheme name="1_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i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i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63116</TotalTime>
  <Words>586</Words>
  <Application>Microsoft Office PowerPoint</Application>
  <PresentationFormat>Personalizzato</PresentationFormat>
  <Paragraphs>200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9" baseType="lpstr">
      <vt:lpstr>Arial</vt:lpstr>
      <vt:lpstr>Arial Unicode MS</vt:lpstr>
      <vt:lpstr>Calibri</vt:lpstr>
      <vt:lpstr>Museo Sans 300</vt:lpstr>
      <vt:lpstr>Museo Sans 900</vt:lpstr>
      <vt:lpstr>Times</vt:lpstr>
      <vt:lpstr>Times New Roman</vt:lpstr>
      <vt:lpstr>Verdana</vt:lpstr>
      <vt:lpstr>4_Tema di Office</vt:lpstr>
      <vt:lpstr>Personalizza struttura</vt:lpstr>
      <vt:lpstr>1_Personalizza struttura</vt:lpstr>
      <vt:lpstr>Presentazione standard di PowerPoint</vt:lpstr>
      <vt:lpstr>SCHEDA METODOLOGICA (da pubblicare in calce alle grafiche pubblicate)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Istituto Piepoli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OPINIONE PUBBLICA: “TABLEAU DE BORD”</dc:title>
  <dc:creator>Monia.A</dc:creator>
  <cp:lastModifiedBy>Formazione Istituto Piepoli</cp:lastModifiedBy>
  <cp:revision>7643</cp:revision>
  <cp:lastPrinted>2017-08-30T11:20:20Z</cp:lastPrinted>
  <dcterms:created xsi:type="dcterms:W3CDTF">2010-03-11T10:06:55Z</dcterms:created>
  <dcterms:modified xsi:type="dcterms:W3CDTF">2019-04-08T11:28:11Z</dcterms:modified>
</cp:coreProperties>
</file>